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92" r:id="rId4"/>
    <p:sldId id="297" r:id="rId5"/>
    <p:sldId id="294" r:id="rId6"/>
    <p:sldId id="286" r:id="rId7"/>
    <p:sldId id="287" r:id="rId8"/>
    <p:sldId id="270" r:id="rId9"/>
    <p:sldId id="269" r:id="rId10"/>
    <p:sldId id="288" r:id="rId11"/>
    <p:sldId id="277" r:id="rId12"/>
    <p:sldId id="289" r:id="rId13"/>
    <p:sldId id="285" r:id="rId14"/>
    <p:sldId id="290" r:id="rId15"/>
    <p:sldId id="291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0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526" autoAdjust="0"/>
  </p:normalViewPr>
  <p:slideViewPr>
    <p:cSldViewPr>
      <p:cViewPr>
        <p:scale>
          <a:sx n="66" d="100"/>
          <a:sy n="66" d="100"/>
        </p:scale>
        <p:origin x="-128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CF6BE389-7046-4540-9680-4FEBDF332FFF}" type="presOf" srcId="{4B77AF12-6D22-47A3-BA95-41F363FF9885}" destId="{B8D15350-7433-46AB-A858-9E709161D2AD}" srcOrd="0" destOrd="0" presId="urn:microsoft.com/office/officeart/2005/8/layout/default#1"/>
    <dgm:cxn modelId="{0293203E-53C7-4970-A0C5-181EE04874B0}" type="presOf" srcId="{100A8BEF-14DC-4185-8FC7-BCA780F66350}" destId="{80CBC5D0-8557-485B-920A-73C63656FC5E}" srcOrd="0" destOrd="0" presId="urn:microsoft.com/office/officeart/2005/8/layout/default#1"/>
    <dgm:cxn modelId="{910DC891-C996-4E79-A4E5-4B272F28A361}" type="presOf" srcId="{2741B0F7-C0BE-4954-A838-F848414E61BF}" destId="{888F07DF-141D-4FF9-94F3-5D295698C3C6}" srcOrd="0" destOrd="0" presId="urn:microsoft.com/office/officeart/2005/8/layout/default#1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BA2723D8-6628-433C-A152-E3486F82FD54}" type="presOf" srcId="{AE929BB3-8F50-4A86-AB93-8A992FB5BC6F}" destId="{77530FAB-C370-464E-B662-9A08E6AD47DB}" srcOrd="0" destOrd="0" presId="urn:microsoft.com/office/officeart/2005/8/layout/default#1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80F0DC38-9F3A-4D97-8C4B-5D9AFAF078F4}" type="presOf" srcId="{0BD5A183-3D80-48CA-B966-2D06A55A92B9}" destId="{72E82E17-DBC4-4FE4-815F-99BA3CA71CF8}" srcOrd="0" destOrd="0" presId="urn:microsoft.com/office/officeart/2005/8/layout/default#1"/>
    <dgm:cxn modelId="{376337CA-D436-4F29-9696-224B1CDEF5CC}" type="presParOf" srcId="{77530FAB-C370-464E-B662-9A08E6AD47DB}" destId="{B8D15350-7433-46AB-A858-9E709161D2AD}" srcOrd="0" destOrd="0" presId="urn:microsoft.com/office/officeart/2005/8/layout/default#1"/>
    <dgm:cxn modelId="{3B43E627-357A-4EAA-8344-F6F01DB13124}" type="presParOf" srcId="{77530FAB-C370-464E-B662-9A08E6AD47DB}" destId="{79019ACD-DF20-48FB-8D67-F7D8467A7911}" srcOrd="1" destOrd="0" presId="urn:microsoft.com/office/officeart/2005/8/layout/default#1"/>
    <dgm:cxn modelId="{28C02DB5-A425-4A99-933F-A730C5392C9F}" type="presParOf" srcId="{77530FAB-C370-464E-B662-9A08E6AD47DB}" destId="{72E82E17-DBC4-4FE4-815F-99BA3CA71CF8}" srcOrd="2" destOrd="0" presId="urn:microsoft.com/office/officeart/2005/8/layout/default#1"/>
    <dgm:cxn modelId="{63519682-A510-4A51-A773-BFF0EBF656DA}" type="presParOf" srcId="{77530FAB-C370-464E-B662-9A08E6AD47DB}" destId="{0DF274CF-615C-40F4-8C00-FC167170B9DF}" srcOrd="3" destOrd="0" presId="urn:microsoft.com/office/officeart/2005/8/layout/default#1"/>
    <dgm:cxn modelId="{FFEBFB89-42F7-4B9F-959A-611DF96341C2}" type="presParOf" srcId="{77530FAB-C370-464E-B662-9A08E6AD47DB}" destId="{80CBC5D0-8557-485B-920A-73C63656FC5E}" srcOrd="4" destOrd="0" presId="urn:microsoft.com/office/officeart/2005/8/layout/default#1"/>
    <dgm:cxn modelId="{6FD9A217-F5FD-408F-AAD7-6117832BB173}" type="presParOf" srcId="{77530FAB-C370-464E-B662-9A08E6AD47DB}" destId="{E752F29E-13FB-4A24-BE33-36D70DDD556D}" srcOrd="5" destOrd="0" presId="urn:microsoft.com/office/officeart/2005/8/layout/default#1"/>
    <dgm:cxn modelId="{BB6FD3E9-C6FF-4214-BE82-D5D181E8F404}" type="presParOf" srcId="{77530FAB-C370-464E-B662-9A08E6AD47DB}" destId="{888F07DF-141D-4FF9-94F3-5D295698C3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5350-7433-46AB-A858-9E709161D2AD}">
      <dsp:nvSpPr>
        <dsp:cNvPr id="0" name=""/>
        <dsp:cNvSpPr/>
      </dsp:nvSpPr>
      <dsp:spPr>
        <a:xfrm rot="10800000" flipV="1">
          <a:off x="0" y="288204"/>
          <a:ext cx="1513016" cy="85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народу</a:t>
          </a:r>
          <a:endParaRPr lang="ru-RU" sz="2400" kern="1200" dirty="0"/>
        </a:p>
      </dsp:txBody>
      <dsp:txXfrm rot="-10800000">
        <a:off x="0" y="288204"/>
        <a:ext cx="1513016" cy="854835"/>
      </dsp:txXfrm>
    </dsp:sp>
    <dsp:sp modelId="{72E82E17-DBC4-4FE4-815F-99BA3CA71CF8}">
      <dsp:nvSpPr>
        <dsp:cNvPr id="0" name=""/>
        <dsp:cNvSpPr/>
      </dsp:nvSpPr>
      <dsp:spPr>
        <a:xfrm>
          <a:off x="1857393" y="229656"/>
          <a:ext cx="1488432" cy="913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мови</a:t>
          </a:r>
          <a:endParaRPr lang="ru-RU" sz="2400" kern="1200" dirty="0"/>
        </a:p>
      </dsp:txBody>
      <dsp:txXfrm>
        <a:off x="1857393" y="229656"/>
        <a:ext cx="1488432" cy="913352"/>
      </dsp:txXfrm>
    </dsp:sp>
    <dsp:sp modelId="{80CBC5D0-8557-485B-920A-73C63656FC5E}">
      <dsp:nvSpPr>
        <dsp:cNvPr id="0" name=""/>
        <dsp:cNvSpPr/>
      </dsp:nvSpPr>
      <dsp:spPr>
        <a:xfrm>
          <a:off x="3714790" y="283736"/>
          <a:ext cx="1601307" cy="9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історії</a:t>
          </a:r>
          <a:endParaRPr lang="ru-RU" sz="2400" kern="1200" dirty="0"/>
        </a:p>
      </dsp:txBody>
      <dsp:txXfrm>
        <a:off x="3714790" y="283736"/>
        <a:ext cx="1601307" cy="909687"/>
      </dsp:txXfrm>
    </dsp:sp>
    <dsp:sp modelId="{888F07DF-141D-4FF9-94F3-5D295698C3C6}">
      <dsp:nvSpPr>
        <dsp:cNvPr id="0" name=""/>
        <dsp:cNvSpPr/>
      </dsp:nvSpPr>
      <dsp:spPr>
        <a:xfrm>
          <a:off x="5572188" y="261762"/>
          <a:ext cx="1589141" cy="89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культури</a:t>
          </a:r>
          <a:endParaRPr lang="ru-RU" sz="2400" kern="1200" dirty="0"/>
        </a:p>
      </dsp:txBody>
      <dsp:txXfrm>
        <a:off x="5572188" y="261762"/>
        <a:ext cx="1589141" cy="89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7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84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04.02.2016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04678"/>
            <a:ext cx="4786346" cy="28671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6000" b="1" dirty="0" smtClean="0">
                <a:solidFill>
                  <a:srgbClr val="BA0E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країна – Україна!</a:t>
            </a:r>
            <a:endParaRPr lang="ru-RU" sz="6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300192" y="109697"/>
            <a:ext cx="3071080" cy="29767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75495" y="3429000"/>
            <a:ext cx="48468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Автор презентації проекту</a:t>
            </a:r>
          </a:p>
          <a:p>
            <a:pPr lvl="0" algn="ctr" fontAlgn="base"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педагог-організатор</a:t>
            </a:r>
          </a:p>
          <a:p>
            <a:pPr lvl="0" algn="ctr" fontAlgn="base"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uk-UA" sz="3200" b="1" i="1" dirty="0" err="1" smtClean="0">
                <a:solidFill>
                  <a:srgbClr val="0070C0"/>
                </a:solidFill>
                <a:latin typeface="Monotype Corsiva" pitchFamily="66" charset="0"/>
              </a:rPr>
              <a:t>Зорянської</a:t>
            </a: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 СШ І-ІІІ ступенів</a:t>
            </a:r>
          </a:p>
          <a:p>
            <a:pPr lvl="0" algn="ctr" fontAlgn="base"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Качанюк </a:t>
            </a:r>
          </a:p>
          <a:p>
            <a:pPr lvl="0" algn="ctr" fontAlgn="base">
              <a:spcAft>
                <a:spcPct val="0"/>
              </a:spcAft>
              <a:buClr>
                <a:srgbClr val="009900"/>
              </a:buClr>
              <a:buSzPct val="80000"/>
              <a:defRPr/>
            </a:pPr>
            <a:r>
              <a:rPr lang="uk-UA" sz="3200" b="1" i="1" dirty="0" smtClean="0">
                <a:solidFill>
                  <a:srgbClr val="0070C0"/>
                </a:solidFill>
                <a:latin typeface="Monotype Corsiva" pitchFamily="66" charset="0"/>
              </a:rPr>
              <a:t> Інна  Володимирівна</a:t>
            </a:r>
            <a:endParaRPr lang="uk-UA" sz="32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641" r="2641" b="12880"/>
          <a:stretch/>
        </p:blipFill>
        <p:spPr bwMode="auto">
          <a:xfrm>
            <a:off x="19464" y="30876"/>
            <a:ext cx="9192590" cy="68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4057" y="3728065"/>
            <a:ext cx="380420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 Black" pitchFamily="34" charset="0"/>
                <a:ea typeface="Calibri"/>
              </a:rPr>
              <a:t> </a:t>
            </a:r>
            <a:r>
              <a:rPr lang="uk-UA" b="1" dirty="0">
                <a:latin typeface="+mj-lt"/>
                <a:ea typeface="Calibri"/>
              </a:rPr>
              <a:t>У</a:t>
            </a:r>
            <a:r>
              <a:rPr lang="uk-UA" b="1" dirty="0" smtClean="0">
                <a:latin typeface="+mj-lt"/>
                <a:ea typeface="Calibri"/>
              </a:rPr>
              <a:t> </a:t>
            </a:r>
            <a:r>
              <a:rPr lang="uk-UA" b="1" dirty="0">
                <a:latin typeface="+mj-lt"/>
                <a:ea typeface="Calibri"/>
              </a:rPr>
              <a:t>нашій школі проводиться  багато свят, бесід,  диспутів, виховних годин, метою яких є зміцнення і поглиблення найцінніших громадянських якостей молодого покоління, формування їх активної життєвої позиції, спрямування процесу </a:t>
            </a:r>
            <a:r>
              <a:rPr lang="uk-UA" b="1" dirty="0" smtClean="0">
                <a:latin typeface="+mj-lt"/>
                <a:ea typeface="Calibri"/>
              </a:rPr>
              <a:t>самовиховання</a:t>
            </a:r>
          </a:p>
          <a:p>
            <a:r>
              <a:rPr lang="uk-UA" b="1" dirty="0" smtClean="0">
                <a:latin typeface="+mj-lt"/>
                <a:ea typeface="Calibri"/>
              </a:rPr>
              <a:t>патріота-українця</a:t>
            </a:r>
            <a:r>
              <a:rPr lang="uk-UA" b="1" dirty="0">
                <a:latin typeface="+mj-lt"/>
                <a:ea typeface="Calibri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5" name="Picture 2" descr="D:\Инна\фотки\урок захисник  вітчизни\DSC_03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0383" r="4999" b="9512"/>
          <a:stretch/>
        </p:blipFill>
        <p:spPr bwMode="auto">
          <a:xfrm>
            <a:off x="86073" y="251544"/>
            <a:ext cx="4529686" cy="3366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ser\Рабочий стол\фото захисник\SAM_2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3" t="27218" r="7921" b="16378"/>
          <a:stretch/>
        </p:blipFill>
        <p:spPr bwMode="auto">
          <a:xfrm>
            <a:off x="3760643" y="3908343"/>
            <a:ext cx="5364088" cy="268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User\Рабочий стол\фото захисник\SAM_2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47" r="8649"/>
          <a:stretch/>
        </p:blipFill>
        <p:spPr bwMode="auto">
          <a:xfrm>
            <a:off x="4615759" y="260648"/>
            <a:ext cx="4470992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3702917"/>
            <a:ext cx="4137563" cy="262051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Конкурс фото-проектів</a:t>
            </a:r>
            <a:b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“Світ у дитячих долонях”</a:t>
            </a:r>
            <a:r>
              <a:rPr lang="ru-RU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372200" y="332656"/>
            <a:ext cx="24288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5442" y="-21321"/>
            <a:ext cx="1728192" cy="25265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1875351"/>
            <a:ext cx="1728192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94119" y="4077072"/>
            <a:ext cx="1728192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6" name="Picture 2" descr="D:\Инна\фотки\фото гідність\DSC_23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727"/>
          <a:stretch/>
        </p:blipFill>
        <p:spPr bwMode="auto">
          <a:xfrm>
            <a:off x="4572000" y="3518990"/>
            <a:ext cx="4572000" cy="298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Инна\фотки\фото гідність\DSC_226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r="6038"/>
          <a:stretch/>
        </p:blipFill>
        <p:spPr bwMode="auto">
          <a:xfrm>
            <a:off x="1043608" y="152764"/>
            <a:ext cx="4248472" cy="316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9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641" r="2641" b="12880"/>
          <a:stretch/>
        </p:blipFill>
        <p:spPr bwMode="auto">
          <a:xfrm>
            <a:off x="0" y="16056"/>
            <a:ext cx="9192590" cy="68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276872"/>
            <a:ext cx="5328591" cy="2146250"/>
          </a:xfrm>
        </p:spPr>
        <p:txBody>
          <a:bodyPr>
            <a:normAutofit/>
          </a:bodyPr>
          <a:lstStyle/>
          <a:p>
            <a:r>
              <a:rPr lang="uk-UA" sz="1600" b="1" dirty="0" smtClean="0"/>
              <a:t>Реалії сьогодення визначили новий напрям волонтерської роботи – психологічна та моральна підтримка воїнів Збройних Сил України, допомога родинам, що були вимушені покинути свої домівки.</a:t>
            </a:r>
            <a:r>
              <a:rPr lang="ru-RU" sz="1600" b="1" dirty="0"/>
              <a:t> </a:t>
            </a:r>
            <a:r>
              <a:rPr lang="ru-RU" sz="1600" b="1" dirty="0" err="1" smtClean="0"/>
              <a:t>Учні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школи</a:t>
            </a:r>
            <a:r>
              <a:rPr lang="ru-RU" sz="1600" b="1" dirty="0" smtClean="0"/>
              <a:t> </a:t>
            </a:r>
            <a:r>
              <a:rPr lang="ru-RU" sz="1600" b="1" dirty="0"/>
              <a:t>взяли </a:t>
            </a:r>
            <a:r>
              <a:rPr lang="ru-RU" sz="1600" b="1" dirty="0" err="1"/>
              <a:t>активну</a:t>
            </a:r>
            <a:r>
              <a:rPr lang="ru-RU" sz="1600" b="1" dirty="0"/>
              <a:t> участь у </a:t>
            </a:r>
            <a:r>
              <a:rPr lang="ru-RU" sz="1600" b="1" dirty="0" err="1" smtClean="0"/>
              <a:t>Всеукраїнській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акції</a:t>
            </a:r>
            <a:r>
              <a:rPr lang="ru-RU" sz="1600" b="1" dirty="0" smtClean="0"/>
              <a:t>  </a:t>
            </a:r>
            <a:r>
              <a:rPr lang="ru-RU" sz="1600" b="1" dirty="0"/>
              <a:t>«Лист солдату</a:t>
            </a:r>
            <a:r>
              <a:rPr lang="ru-RU" sz="1600" b="1" dirty="0" smtClean="0"/>
              <a:t>». З </a:t>
            </a:r>
            <a:r>
              <a:rPr lang="ru-RU" sz="1600" b="1" dirty="0" err="1" smtClean="0"/>
              <a:t>любов’ю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повагою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вихованці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гуртка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Умілі</a:t>
            </a:r>
            <a:r>
              <a:rPr lang="ru-RU" sz="1600" b="1" dirty="0" smtClean="0"/>
              <a:t> руки»  </a:t>
            </a:r>
            <a:r>
              <a:rPr lang="ru-RU" sz="1600" b="1" dirty="0" err="1" smtClean="0"/>
              <a:t>виготовили</a:t>
            </a:r>
            <a:r>
              <a:rPr lang="ru-RU" sz="1600" b="1" dirty="0" smtClean="0"/>
              <a:t> і </a:t>
            </a:r>
            <a:r>
              <a:rPr lang="ru-RU" sz="1600" b="1" dirty="0" err="1" smtClean="0"/>
              <a:t>подарували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захисникам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Вітчизни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сувеніри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10242" name="Picture 2" descr="C:\Documents and Settings\User\Рабочий стол\сувенир зах укр\SDC108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" t="2521" b="12007"/>
          <a:stretch/>
        </p:blipFill>
        <p:spPr bwMode="auto">
          <a:xfrm rot="21359987">
            <a:off x="5024277" y="4103136"/>
            <a:ext cx="4138077" cy="278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Рабочий стол\сувенир зах укр\2015-10-13 13.20.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r="7234" b="6677"/>
          <a:stretch/>
        </p:blipFill>
        <p:spPr bwMode="auto">
          <a:xfrm>
            <a:off x="2424823" y="16056"/>
            <a:ext cx="3412486" cy="241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User\Рабочий стол\фото захисник\DSCN05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7731" r="23607" b="3519"/>
          <a:stretch/>
        </p:blipFill>
        <p:spPr bwMode="auto">
          <a:xfrm rot="797129">
            <a:off x="6324944" y="41818"/>
            <a:ext cx="2753594" cy="279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User\Рабочий стол\фото захисник\SAM_19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6023" r="4673" b="5918"/>
          <a:stretch/>
        </p:blipFill>
        <p:spPr bwMode="auto">
          <a:xfrm rot="179383">
            <a:off x="56658" y="4024396"/>
            <a:ext cx="3891952" cy="294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User\Рабочий стол\2 папка НПВ\сувенир зах укр\2015-10-09 09.46.3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9"/>
          <a:stretch/>
        </p:blipFill>
        <p:spPr bwMode="auto">
          <a:xfrm rot="21305148">
            <a:off x="38794" y="54682"/>
            <a:ext cx="2278848" cy="2764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384" y="214063"/>
            <a:ext cx="7686700" cy="1046953"/>
          </a:xfrm>
        </p:spPr>
        <p:txBody>
          <a:bodyPr>
            <a:normAutofit/>
          </a:bodyPr>
          <a:lstStyle/>
          <a:p>
            <a:r>
              <a:rPr lang="uk-UA" sz="3200" b="1" i="1" dirty="0" smtClean="0"/>
              <a:t>«Україна – соборна держава!»</a:t>
            </a:r>
            <a:endParaRPr lang="ru-RU" sz="3200" b="1" i="1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7065" y="1700808"/>
            <a:ext cx="1428744" cy="2864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7065" y="250033"/>
            <a:ext cx="1400132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3939" y="3861048"/>
            <a:ext cx="1428744" cy="28643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D:\Инна\фотки\фото Соборність\DSC_51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5" r="6409" b="13326"/>
          <a:stretch/>
        </p:blipFill>
        <p:spPr bwMode="auto">
          <a:xfrm>
            <a:off x="3217097" y="3861048"/>
            <a:ext cx="5914777" cy="3003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Инна\фотки\фото Соборність\DSC_50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" r="9760" b="5983"/>
          <a:stretch/>
        </p:blipFill>
        <p:spPr bwMode="auto">
          <a:xfrm>
            <a:off x="1080254" y="980728"/>
            <a:ext cx="4168045" cy="310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63082" y="175126"/>
            <a:ext cx="2068792" cy="239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341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641" r="2641" b="12880"/>
          <a:stretch/>
        </p:blipFill>
        <p:spPr bwMode="auto">
          <a:xfrm>
            <a:off x="3432" y="30876"/>
            <a:ext cx="9192590" cy="68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483" y="27348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/>
              <a:t>В</a:t>
            </a:r>
            <a:r>
              <a:rPr lang="uk-UA" b="1" dirty="0" smtClean="0"/>
              <a:t> </a:t>
            </a:r>
            <a:r>
              <a:rPr lang="uk-UA" b="1" dirty="0"/>
              <a:t>напрямку </a:t>
            </a:r>
            <a:r>
              <a:rPr lang="uk-UA" b="1" dirty="0" smtClean="0"/>
              <a:t>національно-патріотичного виховання важливою </a:t>
            </a:r>
            <a:r>
              <a:rPr lang="uk-UA" b="1" dirty="0"/>
              <a:t>є робота </a:t>
            </a:r>
            <a:r>
              <a:rPr lang="uk-UA" b="1" dirty="0" smtClean="0"/>
              <a:t> </a:t>
            </a:r>
            <a:r>
              <a:rPr lang="uk-UA" b="1" dirty="0"/>
              <a:t>учнівського самоврядування «ТЕМП» та дитячої організації «Планета </a:t>
            </a:r>
            <a:r>
              <a:rPr lang="uk-UA" b="1" dirty="0" smtClean="0"/>
              <a:t>дитинства» </a:t>
            </a:r>
            <a:r>
              <a:rPr lang="uk-UA" b="1" dirty="0"/>
              <a:t>нашої школи.</a:t>
            </a:r>
            <a:endParaRPr lang="ru-RU" b="1" dirty="0"/>
          </a:p>
        </p:txBody>
      </p:sp>
      <p:pic>
        <p:nvPicPr>
          <p:cNvPr id="1027" name="Picture 3" descr="D:\Инна\фотки\национал\DSCN8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13613" r="18544"/>
          <a:stretch/>
        </p:blipFill>
        <p:spPr bwMode="auto">
          <a:xfrm>
            <a:off x="3131840" y="-64868"/>
            <a:ext cx="2607798" cy="2760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нна\фотки\национал\DSCN81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r="10248"/>
          <a:stretch/>
        </p:blipFill>
        <p:spPr bwMode="auto">
          <a:xfrm>
            <a:off x="107504" y="63917"/>
            <a:ext cx="3152393" cy="2730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Инна\фотки\укр и право\DSCN8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38" y="30876"/>
            <a:ext cx="3456384" cy="2592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Инна\фотки\годивничка право\Изображение 0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7" b="9692"/>
          <a:stretch/>
        </p:blipFill>
        <p:spPr bwMode="auto">
          <a:xfrm>
            <a:off x="5123011" y="2585596"/>
            <a:ext cx="4020989" cy="180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Инна\фотки\памятник заря\застиглі миттєвості\SDC1379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/>
          <a:stretch/>
        </p:blipFill>
        <p:spPr bwMode="auto">
          <a:xfrm>
            <a:off x="5508104" y="4274580"/>
            <a:ext cx="3039736" cy="2583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Инна\фотки\наше фото правова абетка\DSC_048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1204" b="5398"/>
          <a:stretch/>
        </p:blipFill>
        <p:spPr bwMode="auto">
          <a:xfrm>
            <a:off x="467544" y="4133864"/>
            <a:ext cx="4524687" cy="2661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00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641" r="2641" b="12880"/>
          <a:stretch/>
        </p:blipFill>
        <p:spPr bwMode="auto">
          <a:xfrm>
            <a:off x="0" y="16056"/>
            <a:ext cx="9192590" cy="68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565" y="1412776"/>
            <a:ext cx="3833459" cy="2223120"/>
          </a:xfrm>
        </p:spPr>
        <p:txBody>
          <a:bodyPr>
            <a:normAutofit fontScale="90000"/>
          </a:bodyPr>
          <a:lstStyle/>
          <a:p>
            <a:r>
              <a:rPr lang="uk-UA" sz="1800" b="1" dirty="0" smtClean="0"/>
              <a:t>Важливу роль у вихованні справжнього учня-патріота відіграє шкільний музей, матеріали якого використовуються як для навчання, так і для проведення позакласної виховної роботи.</a:t>
            </a:r>
            <a:r>
              <a:rPr lang="uk-UA" sz="1800" b="1" dirty="0"/>
              <a:t> У </a:t>
            </a:r>
            <a:r>
              <a:rPr lang="uk-UA" sz="1800" b="1" dirty="0" smtClean="0"/>
              <a:t>музеї - один </a:t>
            </a:r>
            <a:r>
              <a:rPr lang="uk-UA" sz="1800" b="1" dirty="0"/>
              <a:t>зал, але кілька </a:t>
            </a:r>
            <a:r>
              <a:rPr lang="uk-UA" sz="1800" b="1" dirty="0" smtClean="0"/>
              <a:t>куточків: куточок </a:t>
            </a:r>
            <a:r>
              <a:rPr lang="uk-UA" sz="1800" b="1" dirty="0"/>
              <a:t>пам’яті про невинні жертви голодомору</a:t>
            </a:r>
            <a:r>
              <a:rPr lang="uk-UA" sz="1800" b="1" dirty="0" smtClean="0"/>
              <a:t>, куточок </a:t>
            </a:r>
            <a:r>
              <a:rPr lang="uk-UA" sz="1800" b="1" dirty="0"/>
              <a:t>пам’яті про страшні роки війни, куточок  «Із історії села», а також куточок «Видатні люди села». Всі ці музейні експозиції – це жива історія селянського роду, відродження минулого, яскраві сторінки для пізнання його наступними поколіннями  справжніх патріотів своєї землі. 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uk-UA" sz="180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K:\2015-10-22 12.19.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691">
            <a:off x="5999197" y="4373249"/>
            <a:ext cx="3252437" cy="243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2015-10-22 12.19.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789">
            <a:off x="-96385" y="115034"/>
            <a:ext cx="2894899" cy="217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Копия 2015-10-22 12.18.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8435"/>
            <a:ext cx="2897355" cy="2173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Копия 2015-10-22 12.19.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706">
            <a:off x="6564111" y="198361"/>
            <a:ext cx="2647903" cy="198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:\2015-10-22 12.19.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181">
            <a:off x="107504" y="4416738"/>
            <a:ext cx="3229133" cy="242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2015-10-22 12.20.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38" y="2118450"/>
            <a:ext cx="2895052" cy="2171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:\2015-10-22 12.19.4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25" y="2276872"/>
            <a:ext cx="2875578" cy="2156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67450" y="864520"/>
            <a:ext cx="68209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</a:t>
            </a:r>
            <a:r>
              <a:rPr lang="ru-RU" sz="2800" b="1" dirty="0" err="1" smtClean="0"/>
              <a:t>Висновок</a:t>
            </a:r>
            <a:endParaRPr lang="ru-RU" sz="2800" b="1" dirty="0" smtClean="0"/>
          </a:p>
          <a:p>
            <a:endParaRPr lang="ru-RU" sz="2800" b="1" dirty="0"/>
          </a:p>
          <a:p>
            <a:r>
              <a:rPr lang="ru-RU" sz="2800" b="1" dirty="0"/>
              <a:t>     </a:t>
            </a:r>
            <a:r>
              <a:rPr lang="ru-RU" sz="2800" b="1" dirty="0" err="1"/>
              <a:t>Виховні</a:t>
            </a:r>
            <a:r>
              <a:rPr lang="ru-RU" sz="2800" b="1" dirty="0"/>
              <a:t> </a:t>
            </a:r>
            <a:r>
              <a:rPr lang="ru-RU" sz="2800" b="1" dirty="0" err="1"/>
              <a:t>справи</a:t>
            </a:r>
            <a:r>
              <a:rPr lang="ru-RU" sz="2800" b="1" dirty="0"/>
              <a:t>  з </a:t>
            </a:r>
            <a:r>
              <a:rPr lang="ru-RU" sz="2800" b="1" dirty="0" err="1"/>
              <a:t>патріотичного</a:t>
            </a:r>
            <a:r>
              <a:rPr lang="ru-RU" sz="2800" b="1" dirty="0"/>
              <a:t> </a:t>
            </a:r>
            <a:r>
              <a:rPr lang="ru-RU" sz="2800" b="1" dirty="0" err="1"/>
              <a:t>напрямку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проводяться</a:t>
            </a:r>
            <a:r>
              <a:rPr lang="ru-RU" sz="2800" b="1" dirty="0"/>
              <a:t> у </a:t>
            </a:r>
            <a:r>
              <a:rPr lang="ru-RU" sz="2800" b="1" dirty="0" err="1"/>
              <a:t>школі</a:t>
            </a:r>
            <a:r>
              <a:rPr lang="ru-RU" sz="2800" b="1" dirty="0"/>
              <a:t> </a:t>
            </a:r>
            <a:r>
              <a:rPr lang="ru-RU" sz="2800" b="1" dirty="0" err="1"/>
              <a:t>відповідають</a:t>
            </a:r>
            <a:r>
              <a:rPr lang="ru-RU" sz="2800" b="1" dirty="0"/>
              <a:t> потребам </a:t>
            </a:r>
            <a:r>
              <a:rPr lang="ru-RU" sz="2800" b="1" dirty="0" err="1"/>
              <a:t>учнів</a:t>
            </a:r>
            <a:r>
              <a:rPr lang="ru-RU" sz="2800" b="1" dirty="0"/>
              <a:t> та </a:t>
            </a:r>
            <a:r>
              <a:rPr lang="ru-RU" sz="2800" b="1" dirty="0" err="1"/>
              <a:t>їхніх</a:t>
            </a:r>
            <a:r>
              <a:rPr lang="ru-RU" sz="2800" b="1" dirty="0"/>
              <a:t> </a:t>
            </a:r>
            <a:r>
              <a:rPr lang="ru-RU" sz="2800" b="1" dirty="0" err="1"/>
              <a:t>батьків</a:t>
            </a:r>
            <a:r>
              <a:rPr lang="ru-RU" sz="2800" b="1" dirty="0"/>
              <a:t>, </a:t>
            </a:r>
            <a:r>
              <a:rPr lang="ru-RU" sz="2800" b="1" dirty="0" err="1"/>
              <a:t>вчителям</a:t>
            </a:r>
            <a:r>
              <a:rPr lang="ru-RU" sz="2800" b="1" dirty="0"/>
              <a:t> </a:t>
            </a:r>
            <a:r>
              <a:rPr lang="ru-RU" sz="2800" b="1" dirty="0" err="1"/>
              <a:t>сприяють</a:t>
            </a:r>
            <a:r>
              <a:rPr lang="ru-RU" sz="2800" b="1" dirty="0"/>
              <a:t> </a:t>
            </a:r>
            <a:r>
              <a:rPr lang="ru-RU" sz="2800" b="1" dirty="0" err="1"/>
              <a:t>їхній</a:t>
            </a:r>
            <a:r>
              <a:rPr lang="ru-RU" sz="2800" b="1" dirty="0"/>
              <a:t> </a:t>
            </a:r>
            <a:r>
              <a:rPr lang="ru-RU" sz="2800" b="1" dirty="0" err="1"/>
              <a:t>патріотичній</a:t>
            </a:r>
            <a:r>
              <a:rPr lang="ru-RU" sz="2800" b="1" dirty="0"/>
              <a:t> </a:t>
            </a:r>
            <a:r>
              <a:rPr lang="ru-RU" sz="2800" b="1" dirty="0" err="1"/>
              <a:t>вихованості</a:t>
            </a:r>
            <a:r>
              <a:rPr lang="ru-RU" sz="2800" b="1" dirty="0"/>
              <a:t>. </a:t>
            </a:r>
            <a:r>
              <a:rPr lang="ru-RU" sz="2800" b="1" dirty="0" err="1"/>
              <a:t>Обрані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і </a:t>
            </a:r>
            <a:r>
              <a:rPr lang="ru-RU" sz="2800" b="1" dirty="0" err="1"/>
              <a:t>методи</a:t>
            </a:r>
            <a:r>
              <a:rPr lang="ru-RU" sz="2800" b="1" dirty="0"/>
              <a:t> </a:t>
            </a:r>
            <a:r>
              <a:rPr lang="ru-RU" sz="2800" b="1" dirty="0" err="1"/>
              <a:t>виховної</a:t>
            </a:r>
            <a:r>
              <a:rPr lang="ru-RU" sz="2800" b="1" dirty="0"/>
              <a:t> </a:t>
            </a: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err="1"/>
              <a:t>сприяють</a:t>
            </a:r>
            <a:r>
              <a:rPr lang="ru-RU" sz="2800" b="1" dirty="0"/>
              <a:t> </a:t>
            </a:r>
            <a:r>
              <a:rPr lang="ru-RU" sz="2800" b="1" dirty="0" err="1"/>
              <a:t>наближенню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до </a:t>
            </a:r>
            <a:r>
              <a:rPr lang="ru-RU" sz="2800" b="1" dirty="0" err="1"/>
              <a:t>дорослого</a:t>
            </a:r>
            <a:r>
              <a:rPr lang="ru-RU" sz="2800" b="1" dirty="0"/>
              <a:t> </a:t>
            </a:r>
            <a:r>
              <a:rPr lang="ru-RU" sz="2800" b="1" dirty="0" err="1"/>
              <a:t>життя</a:t>
            </a:r>
            <a:r>
              <a:rPr lang="ru-RU" sz="2800" b="1" dirty="0"/>
              <a:t>, </a:t>
            </a:r>
            <a:r>
              <a:rPr lang="ru-RU" sz="2800" b="1" dirty="0" err="1"/>
              <a:t>розвивають</a:t>
            </a:r>
            <a:r>
              <a:rPr lang="ru-RU" sz="2800" b="1" dirty="0"/>
              <a:t> </a:t>
            </a:r>
            <a:r>
              <a:rPr lang="ru-RU" sz="2800" b="1" dirty="0" err="1"/>
              <a:t>практичні</a:t>
            </a:r>
            <a:r>
              <a:rPr lang="ru-RU" sz="2800" b="1" dirty="0"/>
              <a:t> </a:t>
            </a:r>
            <a:r>
              <a:rPr lang="ru-RU" sz="2800" b="1" dirty="0" err="1"/>
              <a:t>вміння</a:t>
            </a:r>
            <a:r>
              <a:rPr lang="ru-RU" sz="2800" b="1" dirty="0"/>
              <a:t>, </a:t>
            </a:r>
            <a:r>
              <a:rPr lang="ru-RU" sz="2800" b="1" dirty="0" err="1"/>
              <a:t>формують</a:t>
            </a:r>
            <a:r>
              <a:rPr lang="ru-RU" sz="2800" b="1" dirty="0"/>
              <a:t> </a:t>
            </a:r>
            <a:r>
              <a:rPr lang="ru-RU" sz="2800" b="1" dirty="0" err="1"/>
              <a:t>активну</a:t>
            </a:r>
            <a:r>
              <a:rPr lang="ru-RU" sz="2800" b="1" dirty="0"/>
              <a:t> </a:t>
            </a:r>
            <a:r>
              <a:rPr lang="ru-RU" sz="2800" b="1" dirty="0" err="1"/>
              <a:t>особисту</a:t>
            </a:r>
            <a:r>
              <a:rPr lang="ru-RU" sz="2800" b="1" dirty="0"/>
              <a:t> </a:t>
            </a:r>
            <a:r>
              <a:rPr lang="ru-RU" sz="2800" b="1" dirty="0" err="1"/>
              <a:t>позицію</a:t>
            </a:r>
            <a:r>
              <a:rPr lang="ru-RU" sz="2800" b="1" dirty="0"/>
              <a:t> </a:t>
            </a:r>
            <a:r>
              <a:rPr lang="ru-RU" sz="2800" b="1" dirty="0" err="1"/>
              <a:t>майбутнього</a:t>
            </a:r>
            <a:r>
              <a:rPr lang="ru-RU" sz="2800" b="1" dirty="0"/>
              <a:t> </a:t>
            </a:r>
            <a:r>
              <a:rPr lang="ru-RU" sz="2800" b="1" dirty="0" err="1"/>
              <a:t>громадянина</a:t>
            </a:r>
            <a:r>
              <a:rPr lang="ru-RU" dirty="0"/>
              <a:t>.</a:t>
            </a:r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0741" y="4178990"/>
            <a:ext cx="1728192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0741" y="-171400"/>
            <a:ext cx="1728192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0741" y="1988840"/>
            <a:ext cx="1728192" cy="30243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63082" y="175126"/>
            <a:ext cx="2068792" cy="239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64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2267744" y="2852936"/>
            <a:ext cx="4320480" cy="1071558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endParaRPr lang="uk-UA" altLang="ru-RU" sz="4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uk-UA" altLang="ru-RU" sz="48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uk-UA" altLang="ru-RU" sz="49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altLang="ru-RU" sz="54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92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5951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9309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89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8" y="4293096"/>
            <a:ext cx="72056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2" y="1608563"/>
            <a:ext cx="33035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5" descr="D:\Инна\цикл качанюк\p32_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426" y="330957"/>
            <a:ext cx="5207343" cy="3818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2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84776" cy="407193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Патріотичне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виховання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–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це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сфера духовного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життя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, яка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проникає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в усе,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пізнає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робить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, до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чого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прагне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що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любить і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ненавидить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людина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, яка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формується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В. О. </a:t>
            </a:r>
            <a:r>
              <a:rPr lang="ru-RU" sz="3600" b="1" dirty="0" err="1">
                <a:solidFill>
                  <a:srgbClr val="C00000"/>
                </a:solidFill>
                <a:latin typeface="Monotype Corsiva" pitchFamily="66" charset="0"/>
              </a:rPr>
              <a:t>Сухомлинський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930045"/>
            <a:ext cx="5085778" cy="292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01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458" y="274638"/>
            <a:ext cx="7211341" cy="5009446"/>
          </a:xfrm>
        </p:spPr>
        <p:txBody>
          <a:bodyPr>
            <a:noAutofit/>
          </a:bodyPr>
          <a:lstStyle/>
          <a:p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/>
              <a:t>Обґрунтування проекту: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Національно-патріотичне виховання є складовою загального виховного процесу підростаючого покоління, головною метою якого є набуття молодими громадянами соціального досвіду, готовності до виконання громадських і конституційних обов’язків, успадкування духовних надбань українського народу, досягнення високої культури взаємин, формування особистісних рис громадянина Української держави.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4" y="314096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15" y="18864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4" y="16734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4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3996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99592" y="1124744"/>
            <a:ext cx="6624736" cy="54292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посилити відчуття патріотизму та гордості за свою країну серед молоді; </a:t>
            </a:r>
            <a:endParaRPr lang="uk-UA" sz="2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спонукати 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школярів до роздумів щодо майбутнього рідного села, міста, держави та осмислення своєї власної ролі у їх розбудові, відповідальності за долю та єдність країни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популяризувати український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фольклор, </a:t>
            </a:r>
            <a:r>
              <a:rPr lang="uk-UA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народні </a:t>
            </a:r>
            <a:r>
              <a:rPr lang="uk-UA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звичаї, духовні надбання українського народу 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47664" y="384719"/>
            <a:ext cx="5519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2641" r="2641" b="12880"/>
          <a:stretch/>
        </p:blipFill>
        <p:spPr bwMode="auto">
          <a:xfrm>
            <a:off x="3432" y="30876"/>
            <a:ext cx="9192590" cy="68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229600" cy="6048672"/>
          </a:xfrm>
        </p:spPr>
        <p:txBody>
          <a:bodyPr>
            <a:normAutofit fontScale="90000"/>
          </a:bodyPr>
          <a:lstStyle/>
          <a:p>
            <a:pPr algn="l"/>
            <a:r>
              <a:rPr lang="uk-UA" sz="3100" b="1" dirty="0">
                <a:solidFill>
                  <a:srgbClr val="C00000"/>
                </a:solidFill>
              </a:rPr>
              <a:t> </a:t>
            </a:r>
            <a:r>
              <a:rPr lang="uk-UA" sz="3100" b="1" dirty="0" smtClean="0">
                <a:solidFill>
                  <a:srgbClr val="C00000"/>
                </a:solidFill>
              </a:rPr>
              <a:t>                                            Завдання: </a:t>
            </a:r>
            <a:r>
              <a:rPr lang="uk-UA" sz="3100" b="1" dirty="0">
                <a:solidFill>
                  <a:srgbClr val="C00000"/>
                </a:solidFill>
              </a:rPr>
              <a:t/>
            </a:r>
            <a:br>
              <a:rPr lang="uk-UA" sz="3100" b="1" dirty="0">
                <a:solidFill>
                  <a:srgbClr val="C00000"/>
                </a:solidFill>
              </a:rPr>
            </a:br>
            <a:r>
              <a:rPr lang="uk-UA" sz="3100" b="1" dirty="0" smtClean="0">
                <a:solidFill>
                  <a:srgbClr val="C00000"/>
                </a:solidFill>
              </a:rPr>
              <a:t/>
            </a:r>
            <a:br>
              <a:rPr lang="uk-UA" sz="3100" b="1" dirty="0" smtClean="0">
                <a:solidFill>
                  <a:srgbClr val="C00000"/>
                </a:solidFill>
              </a:rPr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ru-RU" sz="2200" b="1" dirty="0" smtClean="0"/>
              <a:t>•     </a:t>
            </a:r>
            <a:r>
              <a:rPr lang="ru-RU" sz="2200" b="1" dirty="0" err="1" smtClean="0"/>
              <a:t>активізація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діяльності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педагогів</a:t>
            </a:r>
            <a:r>
              <a:rPr lang="ru-RU" sz="2200" b="1" dirty="0" smtClean="0"/>
              <a:t> з </a:t>
            </a:r>
            <a:r>
              <a:rPr lang="ru-RU" sz="2200" b="1" dirty="0" err="1" smtClean="0"/>
              <a:t>виховання</a:t>
            </a:r>
            <a:r>
              <a:rPr lang="ru-RU" sz="2200" b="1" dirty="0" smtClean="0"/>
              <a:t> у </a:t>
            </a:r>
            <a:r>
              <a:rPr lang="ru-RU" sz="2200" b="1" dirty="0" err="1" smtClean="0"/>
              <a:t>дітей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почуття</a:t>
            </a:r>
            <a:r>
              <a:rPr lang="ru-RU" sz="2200" b="1" dirty="0" smtClean="0"/>
              <a:t>   </a:t>
            </a:r>
            <a:br>
              <a:rPr lang="ru-RU" sz="2200" b="1" dirty="0" smtClean="0"/>
            </a:br>
            <a:r>
              <a:rPr lang="ru-RU" sz="2200" b="1" dirty="0"/>
              <a:t> </a:t>
            </a:r>
            <a:r>
              <a:rPr lang="ru-RU" sz="2200" b="1" dirty="0" smtClean="0"/>
              <a:t>      </a:t>
            </a:r>
            <a:r>
              <a:rPr lang="ru-RU" sz="2200" b="1" dirty="0" err="1" smtClean="0"/>
              <a:t>патріотизму</a:t>
            </a:r>
            <a:r>
              <a:rPr lang="ru-RU" sz="2200" b="1" dirty="0" smtClean="0"/>
              <a:t>;</a:t>
            </a: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>
                <a:solidFill>
                  <a:prstClr val="black"/>
                </a:solidFill>
              </a:rPr>
              <a:t>•     виховання правової культури, поваги до Конституції України,    </a:t>
            </a:r>
            <a:br>
              <a:rPr lang="uk-UA" sz="2200" b="1" dirty="0" smtClean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 </a:t>
            </a:r>
            <a:r>
              <a:rPr lang="uk-UA" sz="2200" b="1" dirty="0" smtClean="0">
                <a:solidFill>
                  <a:prstClr val="black"/>
                </a:solidFill>
              </a:rPr>
              <a:t>      Законів України, державної символіки – Герба, Прапора, Гімну </a:t>
            </a:r>
            <a:br>
              <a:rPr lang="uk-UA" sz="2200" b="1" dirty="0" smtClean="0">
                <a:solidFill>
                  <a:prstClr val="black"/>
                </a:solidFill>
              </a:rPr>
            </a:br>
            <a:r>
              <a:rPr lang="uk-UA" sz="2200" b="1" dirty="0">
                <a:solidFill>
                  <a:prstClr val="black"/>
                </a:solidFill>
              </a:rPr>
              <a:t> </a:t>
            </a:r>
            <a:r>
              <a:rPr lang="uk-UA" sz="2200" b="1" dirty="0" smtClean="0">
                <a:solidFill>
                  <a:prstClr val="black"/>
                </a:solidFill>
              </a:rPr>
              <a:t>      України та історичних святинь;</a:t>
            </a:r>
            <a:br>
              <a:rPr lang="uk-UA" sz="2200" b="1" dirty="0" smtClean="0">
                <a:solidFill>
                  <a:prstClr val="black"/>
                </a:solidFill>
              </a:rPr>
            </a:br>
            <a:r>
              <a:rPr lang="uk-UA" sz="2200" b="1" dirty="0" smtClean="0">
                <a:solidFill>
                  <a:prstClr val="black"/>
                </a:solidFill>
              </a:rPr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•     </a:t>
            </a:r>
            <a:r>
              <a:rPr lang="ru-RU" sz="2200" b="1" dirty="0" err="1" smtClean="0">
                <a:solidFill>
                  <a:prstClr val="black"/>
                </a:solidFill>
              </a:rPr>
              <a:t>організація</a:t>
            </a:r>
            <a:r>
              <a:rPr lang="ru-RU" sz="2200" b="1" dirty="0" smtClean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виховної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роботи</a:t>
            </a:r>
            <a:r>
              <a:rPr lang="ru-RU" sz="2200" b="1" dirty="0">
                <a:solidFill>
                  <a:prstClr val="black"/>
                </a:solidFill>
              </a:rPr>
              <a:t> та </a:t>
            </a:r>
            <a:r>
              <a:rPr lang="ru-RU" sz="2200" b="1" dirty="0" err="1">
                <a:solidFill>
                  <a:prstClr val="black"/>
                </a:solidFill>
              </a:rPr>
              <a:t>змістовного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>
                <a:solidFill>
                  <a:prstClr val="black"/>
                </a:solidFill>
              </a:rPr>
              <a:t>дозвілля</a:t>
            </a:r>
            <a:r>
              <a:rPr lang="ru-RU" sz="2200" b="1" dirty="0">
                <a:solidFill>
                  <a:prstClr val="black"/>
                </a:solidFill>
              </a:rPr>
              <a:t> </a:t>
            </a:r>
            <a:r>
              <a:rPr lang="ru-RU" sz="2200" b="1" dirty="0" err="1" smtClean="0">
                <a:solidFill>
                  <a:prstClr val="black"/>
                </a:solidFill>
              </a:rPr>
              <a:t>учнів</a:t>
            </a:r>
            <a:r>
              <a:rPr lang="ru-RU" sz="2200" b="1" dirty="0" smtClean="0">
                <a:solidFill>
                  <a:prstClr val="black"/>
                </a:solidFill>
              </a:rPr>
              <a:t>;</a:t>
            </a: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> </a:t>
            </a:r>
            <a:r>
              <a:rPr lang="ru-RU" sz="2200" b="1" dirty="0">
                <a:solidFill>
                  <a:prstClr val="black"/>
                </a:solidFill>
              </a:rPr>
              <a:t>•</a:t>
            </a:r>
            <a:r>
              <a:rPr lang="uk-UA" sz="2200" b="1" dirty="0" smtClean="0"/>
              <a:t>      сприяння набуттю учнями соціального досвіду, успадкування    </a:t>
            </a:r>
            <a:br>
              <a:rPr lang="uk-UA" sz="2200" b="1" dirty="0" smtClean="0"/>
            </a:br>
            <a:r>
              <a:rPr lang="uk-UA" sz="2200" b="1" dirty="0"/>
              <a:t> </a:t>
            </a:r>
            <a:r>
              <a:rPr lang="uk-UA" sz="2200" b="1" dirty="0" smtClean="0"/>
              <a:t>      духовних та культурних надбань українського народу;</a:t>
            </a:r>
            <a:br>
              <a:rPr lang="uk-UA" sz="2200" b="1" dirty="0" smtClean="0"/>
            </a:br>
            <a:r>
              <a:rPr lang="uk-UA" sz="2200" b="1" dirty="0" smtClean="0"/>
              <a:t> </a:t>
            </a:r>
            <a:r>
              <a:rPr lang="ru-RU" sz="2200" b="1" dirty="0" smtClean="0">
                <a:solidFill>
                  <a:prstClr val="black"/>
                </a:solidFill>
              </a:rPr>
              <a:t>•</a:t>
            </a:r>
            <a:r>
              <a:rPr lang="uk-UA" sz="2200" b="1" dirty="0" smtClean="0"/>
              <a:t>     формування мовної культури;</a:t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endParaRPr lang="ru-RU" sz="2200" b="1" dirty="0"/>
          </a:p>
        </p:txBody>
      </p:sp>
      <p:pic>
        <p:nvPicPr>
          <p:cNvPr id="4" name="Picture 2" descr="C:\Documents and Settings\User\Рабочий стол\2 папка НПВ\картнки патриотика\dyNDqc6f7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0" y="260648"/>
            <a:ext cx="3867848" cy="193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User\Рабочий стол\картнки патриотика\09356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1920" r="2400" b="15520"/>
          <a:stretch/>
        </p:blipFill>
        <p:spPr bwMode="auto">
          <a:xfrm>
            <a:off x="13728" y="-4536"/>
            <a:ext cx="9107646" cy="68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459432"/>
            <a:ext cx="8722104" cy="84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2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 патріотичного 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642918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8194" name="Picture 2" descr="D:\Инна\фотки\ЗОРЯ Вертеп\SAM_21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315160" cy="3236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Инна\фотки\укр и право\DSCN818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75894"/>
            <a:ext cx="3744415" cy="3029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142852"/>
            <a:ext cx="6929486" cy="10715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Форми </a:t>
            </a:r>
            <a:r>
              <a:rPr lang="uk-UA" sz="4000" b="1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націонільно-патріотичного</a:t>
            </a:r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виховання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1214422"/>
            <a:ext cx="6929486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Шкільний музей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Просвітницькі години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Бесіди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Лекції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Розповіді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Екскурсії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Times New Roman" pitchFamily="18" charset="0"/>
              </a:rPr>
              <a:t>Уроки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Семінари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7170" name="Picture 2" descr="D:\Инна\фотки\урок захисник  вітчизни\DSC_03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8654" r="6029" b="4835"/>
          <a:stretch/>
        </p:blipFill>
        <p:spPr bwMode="auto">
          <a:xfrm>
            <a:off x="3279406" y="2659278"/>
            <a:ext cx="5325042" cy="390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3450</TotalTime>
  <Words>394</Words>
  <Application>Microsoft Office PowerPoint</Application>
  <PresentationFormat>Экран (4:3)</PresentationFormat>
  <Paragraphs>46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7</vt:lpstr>
      <vt:lpstr> Моя країна – Україна!</vt:lpstr>
      <vt:lpstr>Презентация PowerPoint</vt:lpstr>
      <vt:lpstr>Патріотичне виховання – це сфера духовного життя, яка проникає в усе, що пізнає, робить, до чого прагне, що любить і ненавидить людина, яка формується. В. О. Сухомлинський </vt:lpstr>
      <vt:lpstr>   Обґрунтування проекту:  Національно-патріотичне виховання є складовою загального виховного процесу підростаючого покоління, головною метою якого є набуття молодими громадянами соціального досвіду, готовності до виконання громадських і конституційних обов’язків, успадкування духовних надбань українського народу, досягнення високої культури взаємин, формування особистісних рис громадянина Української держави. </vt:lpstr>
      <vt:lpstr>Презентация PowerPoint</vt:lpstr>
      <vt:lpstr>                                             Завдання:    •     активізація діяльності педагогів з виховання у дітей почуття           патріотизму; •     виховання правової культури, поваги до Конституції України,            Законів України, державної символіки – Герба, Прапора, Гімну         України та історичних святинь;  •     організація виховної роботи та змістовного дозвілля учнів;  •      сприяння набуттю учнями соціального досвіду, успадкування            духовних та культурних надбань українського народу;  •     формування мовної культури;   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фото-проектів “Світ у дитячих долонях” </vt:lpstr>
      <vt:lpstr>Реалії сьогодення визначили новий напрям волонтерської роботи – психологічна та моральна підтримка воїнів Збройних Сил України, допомога родинам, що були вимушені покинути свої домівки. Учні школи взяли активну участь у Всеукраїнській акції  «Лист солдату». З любов’ю і повагою вихованці гуртка «Умілі руки»  виготовили і подарували захисникам Вітчизни сувеніри.</vt:lpstr>
      <vt:lpstr>«Україна – соборна держава!»</vt:lpstr>
      <vt:lpstr>Презентация PowerPoint</vt:lpstr>
      <vt:lpstr>Важливу роль у вихованні справжнього учня-патріота відіграє шкільний музей, матеріали якого використовуються як для навчання, так і для проведення позакласної виховної роботи. У музеї - один зал, але кілька куточків: куточок пам’яті про невинні жертви голодомору, куточок пам’яті про страшні роки війни, куточок  «Із історії села», а також куточок «Видатні люди села». Всі ці музейні експозиції – це жива історія селянського роду, відродження минулого, яскраві сторінки для пізнання його наступними поколіннями  справжніх патріотів своєї землі.   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User</cp:lastModifiedBy>
  <cp:revision>215</cp:revision>
  <dcterms:created xsi:type="dcterms:W3CDTF">2014-08-02T11:56:42Z</dcterms:created>
  <dcterms:modified xsi:type="dcterms:W3CDTF">2016-02-04T17:15:15Z</dcterms:modified>
</cp:coreProperties>
</file>